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Montserrat"/>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font" Target="fonts/Montserrat-boldItalic.fntdata"/><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Montserrat-bold.fntdata"/><Relationship Id="rId16" Type="http://schemas.openxmlformats.org/officeDocument/2006/relationships/slide" Target="slides/slide11.xml"/><Relationship Id="rId38" Type="http://schemas.openxmlformats.org/officeDocument/2006/relationships/font" Target="fonts/Montserra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12e1d14c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12e1d14c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Hi my name is Varun and I am part of the Irrigation Hardware Team. I’m going to start of by introducing the team, this is Marvin </a:t>
            </a:r>
            <a:r>
              <a:rPr b="1" lang="en"/>
              <a:t>Team Captain and Hardware Designer</a:t>
            </a:r>
            <a:r>
              <a:rPr lang="en"/>
              <a:t>, Chris Daniel and Myself are the </a:t>
            </a:r>
            <a:r>
              <a:rPr b="1" lang="en"/>
              <a:t>Interface Designers</a:t>
            </a:r>
            <a:r>
              <a:rPr lang="en"/>
              <a:t>, Froilan the </a:t>
            </a:r>
            <a:r>
              <a:rPr b="1" lang="en"/>
              <a:t>Menu Designer</a:t>
            </a:r>
            <a:r>
              <a:rPr lang="en"/>
              <a:t>, and Ian who is the </a:t>
            </a:r>
            <a:r>
              <a:rPr b="1" lang="en"/>
              <a:t>Systems Integrator</a:t>
            </a:r>
            <a:r>
              <a:rPr lang="en"/>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8c060fd31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8c060fd31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This wonderful little device is the Raspberry PI. This is the computer that acts as the master control for up to </a:t>
            </a:r>
            <a:r>
              <a:rPr lang="en" sz="1200">
                <a:latin typeface="Roboto"/>
                <a:ea typeface="Roboto"/>
                <a:cs typeface="Roboto"/>
                <a:sym typeface="Roboto"/>
              </a:rPr>
              <a:t>16 STM Boards. It can</a:t>
            </a:r>
            <a:r>
              <a:rPr lang="en" sz="1200">
                <a:latin typeface="Roboto"/>
                <a:ea typeface="Roboto"/>
                <a:cs typeface="Roboto"/>
                <a:sym typeface="Roboto"/>
              </a:rPr>
              <a:t> </a:t>
            </a:r>
            <a:r>
              <a:rPr lang="en" sz="1200">
                <a:latin typeface="Roboto"/>
                <a:ea typeface="Roboto"/>
                <a:cs typeface="Roboto"/>
                <a:sym typeface="Roboto"/>
              </a:rPr>
              <a:t>receive</a:t>
            </a:r>
            <a:r>
              <a:rPr lang="en" sz="1200">
                <a:latin typeface="Roboto"/>
                <a:ea typeface="Roboto"/>
                <a:cs typeface="Roboto"/>
                <a:sym typeface="Roboto"/>
              </a:rPr>
              <a:t> commands remotely from a web application or locally from the LCD menu. </a:t>
            </a:r>
            <a:endParaRPr sz="1200">
              <a:latin typeface="Roboto"/>
              <a:ea typeface="Roboto"/>
              <a:cs typeface="Roboto"/>
              <a:sym typeface="Roboto"/>
            </a:endParaRPr>
          </a:p>
          <a:p>
            <a:pPr indent="0" lvl="0" marL="0" rtl="0" algn="l">
              <a:lnSpc>
                <a:spcPct val="115000"/>
              </a:lnSpc>
              <a:spcBef>
                <a:spcPts val="1600"/>
              </a:spcBef>
              <a:spcAft>
                <a:spcPts val="0"/>
              </a:spcAft>
              <a:buNone/>
            </a:pPr>
            <a:r>
              <a:t/>
            </a:r>
            <a:endParaRPr sz="1200">
              <a:latin typeface="Roboto"/>
              <a:ea typeface="Roboto"/>
              <a:cs typeface="Roboto"/>
              <a:sym typeface="Roboto"/>
            </a:endParaRPr>
          </a:p>
          <a:p>
            <a:pPr indent="0" lvl="0" marL="0" rtl="0" algn="l">
              <a:lnSpc>
                <a:spcPct val="115000"/>
              </a:lnSpc>
              <a:spcBef>
                <a:spcPts val="1600"/>
              </a:spcBef>
              <a:spcAft>
                <a:spcPts val="0"/>
              </a:spcAft>
              <a:buNone/>
            </a:pPr>
            <a:r>
              <a:rPr lang="en" sz="1200">
                <a:latin typeface="Roboto"/>
                <a:ea typeface="Roboto"/>
                <a:cs typeface="Roboto"/>
                <a:sym typeface="Roboto"/>
              </a:rPr>
              <a:t>The Raspberry PI. Serves as the master control for up to 16 XD boards. Receives commands remotely from a web application or locally from the LCD menu. These instructions are then sent to the appropriate board, then executed. Additional Raspberry PIs can be connected to your system to cover virtually any number of water lines.</a:t>
            </a:r>
            <a:endParaRPr sz="1200">
              <a:latin typeface="Roboto"/>
              <a:ea typeface="Roboto"/>
              <a:cs typeface="Roboto"/>
              <a:sym typeface="Roboto"/>
            </a:endParaRPr>
          </a:p>
          <a:p>
            <a:pPr indent="0" lvl="0" marL="0" rtl="0" algn="l">
              <a:spcBef>
                <a:spcPts val="16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8c060fd3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8c060fd3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An STM32 board with an ARM processor. These boards take command from a Raspberry PI in order to control sprinkler valves and to relay sensor information. There can be up to 16 sprinkler valves per board. This allows for up to 256 controlled valves per unit.</a:t>
            </a:r>
            <a:endParaRPr sz="1200">
              <a:latin typeface="Roboto"/>
              <a:ea typeface="Roboto"/>
              <a:cs typeface="Roboto"/>
              <a:sym typeface="Roboto"/>
            </a:endParaRPr>
          </a:p>
          <a:p>
            <a:pPr indent="0" lvl="0" marL="0" rtl="0" algn="l">
              <a:spcBef>
                <a:spcPts val="16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12e1d14ce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12e1d14ce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8c060fd31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8c060fd31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latin typeface="Roboto"/>
                <a:ea typeface="Roboto"/>
                <a:cs typeface="Roboto"/>
                <a:sym typeface="Roboto"/>
              </a:rPr>
              <a:t>A flow sensor measures water usage in gallons per minute (GPM). By connecting to a water line and STM32, we can monitor how much water the system is using. This is also useful for detecting broken pipes or valves.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8ca52370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8ca52370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If the system detects that water is flowing through the pipes but there isn’t any current coming from the valves we can deduce that there might be a leak. If the flow value is too high we can come to the conclusion that there must be a burst in the pipes. In both of these scenarios the system will shut off immediately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8dbd635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8dbd635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8c060fd3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8c060fd3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These represent sprinkler valves on a small scale. </a:t>
            </a:r>
            <a:endParaRPr sz="1200">
              <a:latin typeface="Roboto"/>
              <a:ea typeface="Roboto"/>
              <a:cs typeface="Roboto"/>
              <a:sym typeface="Roboto"/>
            </a:endParaRPr>
          </a:p>
          <a:p>
            <a:pPr indent="0" lvl="0" marL="0" rtl="0" algn="l">
              <a:lnSpc>
                <a:spcPct val="115000"/>
              </a:lnSpc>
              <a:spcBef>
                <a:spcPts val="1600"/>
              </a:spcBef>
              <a:spcAft>
                <a:spcPts val="0"/>
              </a:spcAft>
              <a:buNone/>
            </a:pPr>
            <a:r>
              <a:rPr lang="en" sz="1200">
                <a:latin typeface="Roboto"/>
                <a:ea typeface="Roboto"/>
                <a:cs typeface="Roboto"/>
                <a:sym typeface="Roboto"/>
              </a:rPr>
              <a:t>Water pumps for testing purposes to see how fast the valves respond to commands and to see if we can get valves to turn on at the same time using a single data bus. </a:t>
            </a:r>
            <a:endParaRPr sz="1200">
              <a:latin typeface="Roboto"/>
              <a:ea typeface="Roboto"/>
              <a:cs typeface="Roboto"/>
              <a:sym typeface="Roboto"/>
            </a:endParaRPr>
          </a:p>
          <a:p>
            <a:pPr indent="0" lvl="0" marL="0" rtl="0" algn="l">
              <a:lnSpc>
                <a:spcPct val="115000"/>
              </a:lnSpc>
              <a:spcBef>
                <a:spcPts val="1600"/>
              </a:spcBef>
              <a:spcAft>
                <a:spcPts val="0"/>
              </a:spcAft>
              <a:buNone/>
            </a:pPr>
            <a:r>
              <a:rPr lang="en" sz="1200">
                <a:latin typeface="Roboto"/>
                <a:ea typeface="Roboto"/>
                <a:cs typeface="Roboto"/>
                <a:sym typeface="Roboto"/>
              </a:rPr>
              <a:t>Actual sprinkler valves can be connected in the same manner. </a:t>
            </a:r>
            <a:endParaRPr sz="1200">
              <a:latin typeface="Roboto"/>
              <a:ea typeface="Roboto"/>
              <a:cs typeface="Roboto"/>
              <a:sym typeface="Roboto"/>
            </a:endParaRPr>
          </a:p>
          <a:p>
            <a:pPr indent="0" lvl="0" marL="0" rtl="0" algn="l">
              <a:lnSpc>
                <a:spcPct val="115000"/>
              </a:lnSpc>
              <a:spcBef>
                <a:spcPts val="1600"/>
              </a:spcBef>
              <a:spcAft>
                <a:spcPts val="1600"/>
              </a:spcAft>
              <a:buNone/>
            </a:pPr>
            <a:r>
              <a:t/>
            </a:r>
            <a:endParaRPr sz="1200">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8c060fd31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8c060fd31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None/>
            </a:pPr>
            <a:r>
              <a:rPr lang="en" sz="1200">
                <a:latin typeface="Roboto"/>
                <a:ea typeface="Roboto"/>
                <a:cs typeface="Roboto"/>
                <a:sym typeface="Roboto"/>
              </a:rPr>
              <a:t>A menu module for the Raspberry PI. </a:t>
            </a:r>
            <a:endParaRPr sz="1200">
              <a:latin typeface="Roboto"/>
              <a:ea typeface="Roboto"/>
              <a:cs typeface="Roboto"/>
              <a:sym typeface="Roboto"/>
            </a:endParaRPr>
          </a:p>
          <a:p>
            <a:pPr indent="0" lvl="0" marL="0" rtl="0" algn="l">
              <a:lnSpc>
                <a:spcPct val="138000"/>
              </a:lnSpc>
              <a:spcBef>
                <a:spcPts val="1600"/>
              </a:spcBef>
              <a:spcAft>
                <a:spcPts val="0"/>
              </a:spcAft>
              <a:buNone/>
            </a:pPr>
            <a:r>
              <a:rPr lang="en" sz="1200">
                <a:latin typeface="Roboto"/>
                <a:ea typeface="Roboto"/>
                <a:cs typeface="Roboto"/>
                <a:sym typeface="Roboto"/>
              </a:rPr>
              <a:t>Uses an LCD and a joystick. </a:t>
            </a:r>
            <a:endParaRPr sz="1200">
              <a:latin typeface="Roboto"/>
              <a:ea typeface="Roboto"/>
              <a:cs typeface="Roboto"/>
              <a:sym typeface="Roboto"/>
            </a:endParaRPr>
          </a:p>
          <a:p>
            <a:pPr indent="0" lvl="0" marL="0" rtl="0" algn="l">
              <a:lnSpc>
                <a:spcPct val="138000"/>
              </a:lnSpc>
              <a:spcBef>
                <a:spcPts val="1600"/>
              </a:spcBef>
              <a:spcAft>
                <a:spcPts val="0"/>
              </a:spcAft>
              <a:buNone/>
            </a:pPr>
            <a:r>
              <a:rPr lang="en" sz="1200">
                <a:latin typeface="Roboto"/>
                <a:ea typeface="Roboto"/>
                <a:cs typeface="Roboto"/>
                <a:sym typeface="Roboto"/>
              </a:rPr>
              <a:t>Uses SPI protocol. </a:t>
            </a:r>
            <a:endParaRPr sz="1200">
              <a:latin typeface="Roboto"/>
              <a:ea typeface="Roboto"/>
              <a:cs typeface="Roboto"/>
              <a:sym typeface="Roboto"/>
            </a:endParaRPr>
          </a:p>
          <a:p>
            <a:pPr indent="0" lvl="0" marL="0" rtl="0" algn="l">
              <a:lnSpc>
                <a:spcPct val="138000"/>
              </a:lnSpc>
              <a:spcBef>
                <a:spcPts val="1600"/>
              </a:spcBef>
              <a:spcAft>
                <a:spcPts val="0"/>
              </a:spcAft>
              <a:buNone/>
            </a:pPr>
            <a:r>
              <a:rPr lang="en" sz="1200">
                <a:latin typeface="Roboto"/>
                <a:ea typeface="Roboto"/>
                <a:cs typeface="Roboto"/>
                <a:sym typeface="Roboto"/>
              </a:rPr>
              <a:t>Provides quick access to system information and manual sprinkler controls. </a:t>
            </a:r>
            <a:endParaRPr sz="1200">
              <a:latin typeface="Roboto"/>
              <a:ea typeface="Roboto"/>
              <a:cs typeface="Roboto"/>
              <a:sym typeface="Roboto"/>
            </a:endParaRPr>
          </a:p>
          <a:p>
            <a:pPr indent="0" lvl="0" marL="0" rtl="0" algn="l">
              <a:lnSpc>
                <a:spcPct val="138000"/>
              </a:lnSpc>
              <a:spcBef>
                <a:spcPts val="1600"/>
              </a:spcBef>
              <a:spcAft>
                <a:spcPts val="0"/>
              </a:spcAft>
              <a:buNone/>
            </a:pPr>
            <a:r>
              <a:rPr lang="en" sz="1200">
                <a:latin typeface="Roboto"/>
                <a:ea typeface="Roboto"/>
                <a:cs typeface="Roboto"/>
                <a:sym typeface="Roboto"/>
              </a:rPr>
              <a:t>Data on the LCD is updated every time the menu item is displayed on the screen.</a:t>
            </a:r>
            <a:endParaRPr sz="1200">
              <a:latin typeface="Roboto"/>
              <a:ea typeface="Roboto"/>
              <a:cs typeface="Roboto"/>
              <a:sym typeface="Roboto"/>
            </a:endParaRPr>
          </a:p>
          <a:p>
            <a:pPr indent="0" lvl="0" marL="0" rtl="0" algn="l">
              <a:lnSpc>
                <a:spcPct val="138000"/>
              </a:lnSpc>
              <a:spcBef>
                <a:spcPts val="1600"/>
              </a:spcBef>
              <a:spcAft>
                <a:spcPts val="0"/>
              </a:spcAft>
              <a:buNone/>
            </a:pPr>
            <a:r>
              <a:t/>
            </a:r>
            <a:endParaRPr sz="1200">
              <a:latin typeface="Roboto"/>
              <a:ea typeface="Roboto"/>
              <a:cs typeface="Roboto"/>
              <a:sym typeface="Roboto"/>
            </a:endParaRPr>
          </a:p>
          <a:p>
            <a:pPr indent="-304800" lvl="0" marL="457200" rtl="0" algn="l">
              <a:spcBef>
                <a:spcPts val="1600"/>
              </a:spcBef>
              <a:spcAft>
                <a:spcPts val="0"/>
              </a:spcAft>
              <a:buClr>
                <a:srgbClr val="000000"/>
              </a:buClr>
              <a:buSzPts val="1200"/>
              <a:buFont typeface="Arial"/>
              <a:buChar char="●"/>
            </a:pPr>
            <a:r>
              <a:rPr lang="en" sz="1200"/>
              <a:t>Display Date and Time</a:t>
            </a:r>
            <a:endParaRPr sz="1200"/>
          </a:p>
          <a:p>
            <a:pPr indent="-304800" lvl="0" marL="457200" rtl="0" algn="l">
              <a:spcBef>
                <a:spcPts val="0"/>
              </a:spcBef>
              <a:spcAft>
                <a:spcPts val="0"/>
              </a:spcAft>
              <a:buClr>
                <a:srgbClr val="000000"/>
              </a:buClr>
              <a:buSzPts val="1200"/>
              <a:buFont typeface="Arial"/>
              <a:buChar char="●"/>
            </a:pPr>
            <a:r>
              <a:rPr lang="en" sz="1200"/>
              <a:t>Display Local Temperature and Humidity</a:t>
            </a:r>
            <a:endParaRPr sz="1200"/>
          </a:p>
          <a:p>
            <a:pPr indent="-304800" lvl="0" marL="457200" rtl="0" algn="l">
              <a:lnSpc>
                <a:spcPct val="131659"/>
              </a:lnSpc>
              <a:spcBef>
                <a:spcPts val="0"/>
              </a:spcBef>
              <a:spcAft>
                <a:spcPts val="0"/>
              </a:spcAft>
              <a:buClr>
                <a:srgbClr val="000000"/>
              </a:buClr>
              <a:buSzPts val="1200"/>
              <a:buFont typeface="Arial"/>
              <a:buChar char="●"/>
            </a:pPr>
            <a:r>
              <a:rPr lang="en" sz="1200"/>
              <a:t>Display IP Address</a:t>
            </a:r>
            <a:endParaRPr sz="1200"/>
          </a:p>
          <a:p>
            <a:pPr indent="-304800" lvl="0" marL="457200" rtl="0" algn="l">
              <a:spcBef>
                <a:spcPts val="0"/>
              </a:spcBef>
              <a:spcAft>
                <a:spcPts val="0"/>
              </a:spcAft>
              <a:buClr>
                <a:srgbClr val="000000"/>
              </a:buClr>
              <a:buSzPts val="1200"/>
              <a:buFont typeface="Arial"/>
              <a:buChar char="●"/>
            </a:pPr>
            <a:r>
              <a:rPr lang="en" sz="1200"/>
              <a:t>Control Valves Manually (scroll through menu and toggle on/off state of each one.</a:t>
            </a:r>
            <a:endParaRPr sz="1200"/>
          </a:p>
          <a:p>
            <a:pPr indent="-304800" lvl="0" marL="457200" rtl="0" algn="l">
              <a:spcBef>
                <a:spcPts val="0"/>
              </a:spcBef>
              <a:spcAft>
                <a:spcPts val="0"/>
              </a:spcAft>
              <a:buClr>
                <a:srgbClr val="000000"/>
              </a:buClr>
              <a:buSzPts val="1200"/>
              <a:buFont typeface="Arial"/>
              <a:buChar char="●"/>
            </a:pPr>
            <a:r>
              <a:rPr lang="en" sz="1200"/>
              <a:t>Displays current working state of each valve</a:t>
            </a:r>
            <a:endParaRPr sz="1200"/>
          </a:p>
          <a:p>
            <a:pPr indent="-304800" lvl="0" marL="457200" rtl="0" algn="l">
              <a:spcBef>
                <a:spcPts val="0"/>
              </a:spcBef>
              <a:spcAft>
                <a:spcPts val="0"/>
              </a:spcAft>
              <a:buClr>
                <a:srgbClr val="000000"/>
              </a:buClr>
              <a:buSzPts val="1200"/>
              <a:buFont typeface="Arial"/>
              <a:buChar char="●"/>
            </a:pPr>
            <a:r>
              <a:rPr lang="en" sz="1200"/>
              <a:t>Display GPM of valve set (IP)</a:t>
            </a:r>
            <a:endParaRPr sz="1200">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12e1d14ce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12e1d14ce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8ca5237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8ca5237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 - We have prepared a few technical diagrams that demonstrate our system.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8c060fd3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8c060fd3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this presentation we’ll first be discussing about components, testing, diagrams, conclusion, and then we’ll open the floor for questions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8c060fd3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8c060fd3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overview of how all of the components of the system work together. At the highest level, a web application manages a schedule of when sprinkler valves should turn on, and sends that information to all raspberry pis in the system. The PIs serve as master controllers for up to 16 STM32 boards each. The STM32s take commands from the PIs and control up to 16 sprinkler valves each. This works </a:t>
            </a:r>
            <a:r>
              <a:rPr lang="en"/>
              <a:t>There can be a nearly unlimited number of raspberry pis, depending on the network they’re connected to. </a:t>
            </a:r>
            <a:r>
              <a:rPr lang="en"/>
              <a:t>I should note that the web application I mentioned is being developed by a separate team in </a:t>
            </a:r>
            <a:r>
              <a:rPr lang="en"/>
              <a:t>conjunction</a:t>
            </a:r>
            <a:r>
              <a:rPr lang="en"/>
              <a:t> with us. They are unfortunately not </a:t>
            </a:r>
            <a:r>
              <a:rPr lang="en"/>
              <a:t>participating</a:t>
            </a:r>
            <a:r>
              <a:rPr lang="en"/>
              <a:t> in the senior design showcase.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12e1d14c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12e1d14c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circuit diagram of the Raspberry PI and its connected components, including the LCD display. We do not have time to discuss the circuit diagram in depth, but we thought it was important to show that we have carefully planned the design of our devices.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12e1d14c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12e1d14c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circuit diagram of the board that handles controlling the sprinkler valves.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8d974f8a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8d974f8a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picture of the prototype board for the previous circuit diagram. You can see the STM-32 in the lower left corner. The green connectors at the top are </a:t>
            </a:r>
            <a:r>
              <a:rPr lang="en"/>
              <a:t>connections for the 16 </a:t>
            </a:r>
            <a:r>
              <a:rPr lang="en"/>
              <a:t>sprinkler valves, which can run AC or DC power. In the middle is an LED display that identifies which of 16 boards you are looking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8dbd635d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8dbd635d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breakdown of the tasks that we have completed since beginning the project. We want to emphasize that what we have shown today is representative of only 5 months of work. Going forward, there is a lot of room for additions and improvements.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12e1d14ce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12e1d14ce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8c060fd31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8c060fd31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In summary t</a:t>
            </a:r>
            <a:r>
              <a:rPr lang="en" sz="1200"/>
              <a:t>he prototype provides a </a:t>
            </a:r>
            <a:r>
              <a:rPr b="1" lang="en" sz="1200"/>
              <a:t>scalable</a:t>
            </a:r>
            <a:r>
              <a:rPr lang="en" sz="1200"/>
              <a:t>, </a:t>
            </a:r>
            <a:r>
              <a:rPr b="1" lang="en" sz="1200"/>
              <a:t>economical</a:t>
            </a:r>
            <a:r>
              <a:rPr lang="en" sz="1200"/>
              <a:t>, and </a:t>
            </a:r>
            <a:r>
              <a:rPr b="1" lang="en" sz="1200"/>
              <a:t>user</a:t>
            </a:r>
            <a:r>
              <a:rPr lang="en" sz="1200"/>
              <a:t> </a:t>
            </a:r>
            <a:r>
              <a:rPr b="1" lang="en" sz="1200"/>
              <a:t>friendly</a:t>
            </a:r>
            <a:r>
              <a:rPr lang="en" sz="1200"/>
              <a:t> Irrigation System that helps alleviate frustration  from the </a:t>
            </a:r>
            <a:r>
              <a:rPr b="1" lang="en" sz="1200"/>
              <a:t>outdated</a:t>
            </a:r>
            <a:r>
              <a:rPr lang="en" sz="1200"/>
              <a:t>, </a:t>
            </a:r>
            <a:r>
              <a:rPr b="1" lang="en" sz="1200"/>
              <a:t>difficult</a:t>
            </a:r>
            <a:r>
              <a:rPr lang="en" sz="1200"/>
              <a:t> and </a:t>
            </a:r>
            <a:r>
              <a:rPr b="1" lang="en" sz="1200"/>
              <a:t>costly devices</a:t>
            </a:r>
            <a:r>
              <a:rPr lang="en" sz="1200"/>
              <a:t> on the market today. We believe our product meets and exceeds all consumer expectations.</a:t>
            </a:r>
            <a:endParaRPr sz="1200"/>
          </a:p>
          <a:p>
            <a:pPr indent="0" lvl="0" marL="0" rtl="0" algn="l">
              <a:spcBef>
                <a:spcPts val="1600"/>
              </a:spcBef>
              <a:spcAft>
                <a:spcPts val="0"/>
              </a:spcAft>
              <a:buNone/>
            </a:pPr>
            <a:r>
              <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8c060fd31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8c060fd31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Future Considerations we’re going to integrate webpage schedule and improve the GUI. Build custom boards based on the needs of our clients. Implement Large Scale Testing, and optimize code tailored to the client.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12e1d14ce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12e1d14ce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12e1d14ce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12e1d14ce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12e1d14ce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12e1d14ce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Irrigation systems are widely used in various industries such as Golf Courses, Campuses, Municipalities, Recreational Fields, Theme Parks, and Farming/Hydroponics.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8c060fd3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8c060fd3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Commercial Irrigation systems currently on the market retail for several thousands of dollars however, our irrigation system costs a fraction to manufacture. This is possible because we source readily available parts such as the Raspberry Pi and a STM microcontroller.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Few flaws of the commercial irrigation systems are that the hardware technology is outdated and the software is unreliable. Interfacing with other systems proves to be difficult.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benefit of our system is that it is written using </a:t>
            </a:r>
            <a:r>
              <a:rPr b="1" lang="en"/>
              <a:t>easily</a:t>
            </a:r>
            <a:r>
              <a:rPr lang="en"/>
              <a:t> </a:t>
            </a:r>
            <a:r>
              <a:rPr b="1" lang="en"/>
              <a:t>modifiable</a:t>
            </a:r>
            <a:r>
              <a:rPr lang="en"/>
              <a:t> </a:t>
            </a:r>
            <a:r>
              <a:rPr b="1" lang="en"/>
              <a:t>code</a:t>
            </a:r>
            <a:r>
              <a:rPr lang="en"/>
              <a:t> and </a:t>
            </a:r>
            <a:r>
              <a:rPr b="1" lang="en"/>
              <a:t>modern</a:t>
            </a:r>
            <a:r>
              <a:rPr lang="en"/>
              <a:t> </a:t>
            </a:r>
            <a:r>
              <a:rPr b="1" lang="en"/>
              <a:t>computer</a:t>
            </a:r>
            <a:r>
              <a:rPr lang="en"/>
              <a:t> interfaces which is easy to </a:t>
            </a:r>
            <a:r>
              <a:rPr b="1" lang="en"/>
              <a:t>maintain, modify, and understand.</a:t>
            </a: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8c060fd3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8c060fd3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Our intention when it came to the Senior Design project was to create a low cost alternative irrigation system with a simpler User friendly Interface which would help Maximize the ease of troubleshooting and installation for new users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12e1d14ce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12e1d14ce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system will be controlled via a web application that was developed by our Sister team the Irrigation Software Team, which will allow the user to schedule when they want to operate the system.</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Our system can support up to 256 valves per Raspberry Pi but, technically it can support an unlimited amount of valves with enough infrastructure.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12e1d14ce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12e1d14ce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also wanted to make it possible to identify when a specific sprinkler zone has malfunctioned and </a:t>
            </a:r>
            <a:r>
              <a:rPr lang="en"/>
              <a:t>in the event of a mishap, automatically close the water line in response. Our goals are to </a:t>
            </a:r>
            <a:r>
              <a:rPr lang="en"/>
              <a:t>monitor water usage, and create an </a:t>
            </a:r>
            <a:r>
              <a:rPr lang="en"/>
              <a:t>adaptable</a:t>
            </a:r>
            <a:r>
              <a:rPr lang="en"/>
              <a:t> unit with flexible </a:t>
            </a:r>
            <a:r>
              <a:rPr lang="en"/>
              <a:t>application</a:t>
            </a:r>
            <a:r>
              <a:rPr lang="en"/>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12e1d14ce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12e1d14ce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drive.google.com/file/d/1cmnZdJu2_6hbh4jAx3z8aEQIUoPWZea8/view" TargetMode="External"/><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drive.google.com/file/d/1e2B24RNVaIl_lX2lPyErYxHRrcUfGf5V/view"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Irrigation System Hardware</a:t>
            </a:r>
            <a:endParaRPr/>
          </a:p>
        </p:txBody>
      </p:sp>
      <p:sp>
        <p:nvSpPr>
          <p:cNvPr id="135" name="Google Shape;135;p13"/>
          <p:cNvSpPr txBox="1"/>
          <p:nvPr>
            <p:ph idx="1" type="subTitle"/>
          </p:nvPr>
        </p:nvSpPr>
        <p:spPr>
          <a:xfrm>
            <a:off x="3846950" y="3918175"/>
            <a:ext cx="4707900" cy="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Marvin, Ian, Christian, Froilan, Varun , Daniel</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marR="0" rtl="0" algn="ctr">
              <a:lnSpc>
                <a:spcPct val="120000"/>
              </a:lnSpc>
              <a:spcBef>
                <a:spcPts val="0"/>
              </a:spcBef>
              <a:spcAft>
                <a:spcPts val="0"/>
              </a:spcAft>
              <a:buNone/>
            </a:pPr>
            <a:r>
              <a:rPr b="1" lang="en" sz="3200" u="sng">
                <a:solidFill>
                  <a:srgbClr val="FFFFFF"/>
                </a:solidFill>
                <a:latin typeface="Roboto"/>
                <a:ea typeface="Roboto"/>
                <a:cs typeface="Roboto"/>
                <a:sym typeface="Roboto"/>
              </a:rPr>
              <a:t>Raspberry PI</a:t>
            </a:r>
            <a:endParaRPr/>
          </a:p>
        </p:txBody>
      </p:sp>
      <p:pic>
        <p:nvPicPr>
          <p:cNvPr id="189" name="Google Shape;189;p22"/>
          <p:cNvPicPr preferRelativeResize="0"/>
          <p:nvPr/>
        </p:nvPicPr>
        <p:blipFill>
          <a:blip r:embed="rId3">
            <a:alphaModFix/>
          </a:blip>
          <a:stretch>
            <a:fillRect/>
          </a:stretch>
        </p:blipFill>
        <p:spPr>
          <a:xfrm>
            <a:off x="2095142" y="1393575"/>
            <a:ext cx="4953719" cy="3411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200" u="sng">
                <a:solidFill>
                  <a:srgbClr val="FFFFFF"/>
                </a:solidFill>
                <a:latin typeface="Roboto"/>
                <a:ea typeface="Roboto"/>
                <a:cs typeface="Roboto"/>
                <a:sym typeface="Roboto"/>
              </a:rPr>
              <a:t>STM32 Microcontroller</a:t>
            </a:r>
            <a:endParaRPr/>
          </a:p>
        </p:txBody>
      </p:sp>
      <p:pic>
        <p:nvPicPr>
          <p:cNvPr id="195" name="Google Shape;195;p23"/>
          <p:cNvPicPr preferRelativeResize="0"/>
          <p:nvPr/>
        </p:nvPicPr>
        <p:blipFill>
          <a:blip r:embed="rId3">
            <a:alphaModFix/>
          </a:blip>
          <a:stretch>
            <a:fillRect/>
          </a:stretch>
        </p:blipFill>
        <p:spPr>
          <a:xfrm>
            <a:off x="2244262" y="1307850"/>
            <a:ext cx="5145377" cy="32587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200" u="sng">
                <a:latin typeface="Roboto"/>
                <a:ea typeface="Roboto"/>
                <a:cs typeface="Roboto"/>
                <a:sym typeface="Roboto"/>
              </a:rPr>
              <a:t>PI to STM Communication Test </a:t>
            </a:r>
            <a:endParaRPr b="1" sz="3600">
              <a:solidFill>
                <a:srgbClr val="FFFFFF"/>
              </a:solidFill>
              <a:latin typeface="Roboto"/>
              <a:ea typeface="Roboto"/>
              <a:cs typeface="Roboto"/>
              <a:sym typeface="Roboto"/>
            </a:endParaRPr>
          </a:p>
        </p:txBody>
      </p:sp>
      <p:pic>
        <p:nvPicPr>
          <p:cNvPr id="201" name="Google Shape;201;p24" title="Phase1.mp4">
            <a:hlinkClick r:id="rId3"/>
          </p:cNvPr>
          <p:cNvPicPr preferRelativeResize="0"/>
          <p:nvPr/>
        </p:nvPicPr>
        <p:blipFill>
          <a:blip r:embed="rId4">
            <a:alphaModFix/>
          </a:blip>
          <a:stretch>
            <a:fillRect/>
          </a:stretch>
        </p:blipFill>
        <p:spPr>
          <a:xfrm>
            <a:off x="2530950" y="1307850"/>
            <a:ext cx="4572000" cy="342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pic>
        <p:nvPicPr>
          <p:cNvPr id="206" name="Google Shape;206;p25"/>
          <p:cNvPicPr preferRelativeResize="0"/>
          <p:nvPr/>
        </p:nvPicPr>
        <p:blipFill>
          <a:blip r:embed="rId3">
            <a:alphaModFix/>
          </a:blip>
          <a:stretch>
            <a:fillRect/>
          </a:stretch>
        </p:blipFill>
        <p:spPr>
          <a:xfrm>
            <a:off x="2056899" y="1307850"/>
            <a:ext cx="5520100" cy="3342374"/>
          </a:xfrm>
          <a:prstGeom prst="rect">
            <a:avLst/>
          </a:prstGeom>
          <a:noFill/>
          <a:ln>
            <a:noFill/>
          </a:ln>
        </p:spPr>
      </p:pic>
      <p:sp>
        <p:nvSpPr>
          <p:cNvPr id="207" name="Google Shape;207;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200" u="sng">
                <a:solidFill>
                  <a:srgbClr val="FFFFFF"/>
                </a:solidFill>
                <a:latin typeface="Roboto"/>
                <a:ea typeface="Roboto"/>
                <a:cs typeface="Roboto"/>
                <a:sym typeface="Roboto"/>
              </a:rPr>
              <a:t>Flow Sensors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1020700" y="966875"/>
            <a:ext cx="37113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Broken Sprinkler Head</a:t>
            </a:r>
            <a:endParaRPr/>
          </a:p>
        </p:txBody>
      </p:sp>
      <p:sp>
        <p:nvSpPr>
          <p:cNvPr id="213" name="Google Shape;213;p26"/>
          <p:cNvSpPr txBox="1"/>
          <p:nvPr>
            <p:ph type="title"/>
          </p:nvPr>
        </p:nvSpPr>
        <p:spPr>
          <a:xfrm>
            <a:off x="5505375" y="966875"/>
            <a:ext cx="2649300" cy="58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Leaky Pipe</a:t>
            </a:r>
            <a:endParaRPr/>
          </a:p>
        </p:txBody>
      </p:sp>
      <p:pic>
        <p:nvPicPr>
          <p:cNvPr id="214" name="Google Shape;214;p26"/>
          <p:cNvPicPr preferRelativeResize="0"/>
          <p:nvPr/>
        </p:nvPicPr>
        <p:blipFill>
          <a:blip r:embed="rId3">
            <a:alphaModFix/>
          </a:blip>
          <a:stretch>
            <a:fillRect/>
          </a:stretch>
        </p:blipFill>
        <p:spPr>
          <a:xfrm>
            <a:off x="1747463" y="1587500"/>
            <a:ext cx="2257775" cy="3386650"/>
          </a:xfrm>
          <a:prstGeom prst="rect">
            <a:avLst/>
          </a:prstGeom>
          <a:noFill/>
          <a:ln>
            <a:noFill/>
          </a:ln>
        </p:spPr>
      </p:pic>
      <p:pic>
        <p:nvPicPr>
          <p:cNvPr descr="Image result for leak pipe drawing" id="215" name="Google Shape;215;p26"/>
          <p:cNvPicPr preferRelativeResize="0"/>
          <p:nvPr/>
        </p:nvPicPr>
        <p:blipFill>
          <a:blip r:embed="rId4">
            <a:alphaModFix/>
          </a:blip>
          <a:stretch>
            <a:fillRect/>
          </a:stretch>
        </p:blipFill>
        <p:spPr>
          <a:xfrm>
            <a:off x="5115113" y="1736450"/>
            <a:ext cx="3429824" cy="3088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7"/>
          <p:cNvSpPr txBox="1"/>
          <p:nvPr>
            <p:ph type="title"/>
          </p:nvPr>
        </p:nvSpPr>
        <p:spPr>
          <a:xfrm>
            <a:off x="1589500" y="19974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latin typeface="Roboto"/>
                <a:ea typeface="Roboto"/>
                <a:cs typeface="Roboto"/>
                <a:sym typeface="Roboto"/>
              </a:rPr>
              <a:t>Testing</a:t>
            </a:r>
            <a:endParaRPr sz="48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200" u="sng">
                <a:solidFill>
                  <a:srgbClr val="FFFFFF"/>
                </a:solidFill>
                <a:latin typeface="Roboto"/>
                <a:ea typeface="Roboto"/>
                <a:cs typeface="Roboto"/>
                <a:sym typeface="Roboto"/>
              </a:rPr>
              <a:t>Simulated Irrigation Valves</a:t>
            </a:r>
            <a:endParaRPr/>
          </a:p>
        </p:txBody>
      </p:sp>
      <p:pic>
        <p:nvPicPr>
          <p:cNvPr id="226" name="Google Shape;226;p28"/>
          <p:cNvPicPr preferRelativeResize="0"/>
          <p:nvPr/>
        </p:nvPicPr>
        <p:blipFill>
          <a:blip r:embed="rId3">
            <a:alphaModFix/>
          </a:blip>
          <a:stretch>
            <a:fillRect/>
          </a:stretch>
        </p:blipFill>
        <p:spPr>
          <a:xfrm>
            <a:off x="1883275" y="1430224"/>
            <a:ext cx="5377454" cy="31255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200" u="sng">
                <a:solidFill>
                  <a:srgbClr val="FFFFFF"/>
                </a:solidFill>
                <a:latin typeface="Roboto"/>
                <a:ea typeface="Roboto"/>
                <a:cs typeface="Roboto"/>
                <a:sym typeface="Roboto"/>
              </a:rPr>
              <a:t>LCD Display</a:t>
            </a:r>
            <a:endParaRPr b="1" sz="3200" u="sng">
              <a:solidFill>
                <a:srgbClr val="FFFFFF"/>
              </a:solidFill>
              <a:latin typeface="Roboto"/>
              <a:ea typeface="Roboto"/>
              <a:cs typeface="Roboto"/>
              <a:sym typeface="Roboto"/>
            </a:endParaRPr>
          </a:p>
        </p:txBody>
      </p:sp>
      <p:pic>
        <p:nvPicPr>
          <p:cNvPr id="232" name="Google Shape;232;p29"/>
          <p:cNvPicPr preferRelativeResize="0"/>
          <p:nvPr/>
        </p:nvPicPr>
        <p:blipFill>
          <a:blip r:embed="rId3">
            <a:alphaModFix/>
          </a:blip>
          <a:stretch>
            <a:fillRect/>
          </a:stretch>
        </p:blipFill>
        <p:spPr>
          <a:xfrm>
            <a:off x="1716889" y="1446625"/>
            <a:ext cx="6200127" cy="3328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0"/>
          <p:cNvSpPr txBox="1"/>
          <p:nvPr>
            <p:ph type="title"/>
          </p:nvPr>
        </p:nvSpPr>
        <p:spPr>
          <a:xfrm>
            <a:off x="1052550" y="393750"/>
            <a:ext cx="7038900" cy="914100"/>
          </a:xfrm>
          <a:prstGeom prst="rect">
            <a:avLst/>
          </a:prstGeom>
        </p:spPr>
        <p:txBody>
          <a:bodyPr anchorCtr="0" anchor="t" bIns="91425" lIns="91425" spcFirstLastPara="1" rIns="91425" wrap="square" tIns="91425">
            <a:noAutofit/>
          </a:bodyPr>
          <a:lstStyle/>
          <a:p>
            <a:pPr indent="0" lvl="0" marL="0" marR="0" rtl="0" algn="ctr">
              <a:lnSpc>
                <a:spcPct val="120000"/>
              </a:lnSpc>
              <a:spcBef>
                <a:spcPts val="0"/>
              </a:spcBef>
              <a:spcAft>
                <a:spcPts val="0"/>
              </a:spcAft>
              <a:buNone/>
            </a:pPr>
            <a:r>
              <a:rPr b="1" lang="en" sz="3600" u="sng">
                <a:solidFill>
                  <a:srgbClr val="FFFFFF"/>
                </a:solidFill>
                <a:latin typeface="Roboto"/>
                <a:ea typeface="Roboto"/>
                <a:cs typeface="Roboto"/>
                <a:sym typeface="Roboto"/>
              </a:rPr>
              <a:t>Bellagio 2.0</a:t>
            </a:r>
            <a:endParaRPr b="1" sz="3600" u="sng">
              <a:solidFill>
                <a:srgbClr val="FFFFFF"/>
              </a:solidFill>
              <a:latin typeface="Roboto"/>
              <a:ea typeface="Roboto"/>
              <a:cs typeface="Roboto"/>
              <a:sym typeface="Roboto"/>
            </a:endParaRPr>
          </a:p>
        </p:txBody>
      </p:sp>
      <p:pic>
        <p:nvPicPr>
          <p:cNvPr id="238" name="Google Shape;238;p30" title="FinalGrassdown.mp4">
            <a:hlinkClick r:id="rId3"/>
          </p:cNvPr>
          <p:cNvPicPr preferRelativeResize="0"/>
          <p:nvPr/>
        </p:nvPicPr>
        <p:blipFill>
          <a:blip r:embed="rId4">
            <a:alphaModFix/>
          </a:blip>
          <a:stretch>
            <a:fillRect/>
          </a:stretch>
        </p:blipFill>
        <p:spPr>
          <a:xfrm>
            <a:off x="2286000" y="1280160"/>
            <a:ext cx="4550317" cy="3600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4800">
                <a:latin typeface="Roboto"/>
                <a:ea typeface="Roboto"/>
                <a:cs typeface="Roboto"/>
                <a:sym typeface="Roboto"/>
              </a:rPr>
              <a:t>Diagrams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4200">
                <a:solidFill>
                  <a:srgbClr val="FFFFFF"/>
                </a:solidFill>
                <a:latin typeface="Roboto"/>
                <a:ea typeface="Roboto"/>
                <a:cs typeface="Roboto"/>
                <a:sym typeface="Roboto"/>
              </a:rPr>
              <a:t>Table of Contents</a:t>
            </a:r>
            <a:endParaRPr sz="4200">
              <a:solidFill>
                <a:srgbClr val="FFFFFF"/>
              </a:solidFill>
              <a:latin typeface="Roboto"/>
              <a:ea typeface="Roboto"/>
              <a:cs typeface="Roboto"/>
              <a:sym typeface="Roboto"/>
            </a:endParaRPr>
          </a:p>
          <a:p>
            <a:pPr indent="0" lvl="0" marL="0" rtl="0" algn="l">
              <a:spcBef>
                <a:spcPts val="1600"/>
              </a:spcBef>
              <a:spcAft>
                <a:spcPts val="0"/>
              </a:spcAft>
              <a:buNone/>
            </a:pPr>
            <a:r>
              <a:t/>
            </a:r>
            <a:endParaRPr sz="4200">
              <a:solidFill>
                <a:srgbClr val="424242"/>
              </a:solidFill>
              <a:latin typeface="Roboto"/>
              <a:ea typeface="Roboto"/>
              <a:cs typeface="Roboto"/>
              <a:sym typeface="Roboto"/>
            </a:endParaRPr>
          </a:p>
        </p:txBody>
      </p:sp>
      <p:sp>
        <p:nvSpPr>
          <p:cNvPr id="141" name="Google Shape;141;p14"/>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Introduction</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Components</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Testing</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Diagrams</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Conclusion</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Questions</a:t>
            </a:r>
            <a:endParaRPr sz="1800">
              <a:solidFill>
                <a:srgbClr val="FFFFFF"/>
              </a:solidFill>
              <a:latin typeface="Roboto"/>
              <a:ea typeface="Roboto"/>
              <a:cs typeface="Roboto"/>
              <a:sym typeface="Roboto"/>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32"/>
          <p:cNvPicPr preferRelativeResize="0"/>
          <p:nvPr/>
        </p:nvPicPr>
        <p:blipFill>
          <a:blip r:embed="rId3">
            <a:alphaModFix/>
          </a:blip>
          <a:stretch>
            <a:fillRect/>
          </a:stretch>
        </p:blipFill>
        <p:spPr>
          <a:xfrm>
            <a:off x="1000088" y="884750"/>
            <a:ext cx="7548226" cy="4198326"/>
          </a:xfrm>
          <a:prstGeom prst="rect">
            <a:avLst/>
          </a:prstGeom>
          <a:noFill/>
          <a:ln>
            <a:noFill/>
          </a:ln>
        </p:spPr>
      </p:pic>
      <p:sp>
        <p:nvSpPr>
          <p:cNvPr id="249" name="Google Shape;249;p32"/>
          <p:cNvSpPr txBox="1"/>
          <p:nvPr>
            <p:ph type="title"/>
          </p:nvPr>
        </p:nvSpPr>
        <p:spPr>
          <a:xfrm>
            <a:off x="1254738" y="91025"/>
            <a:ext cx="7038900" cy="9141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3200" u="sng">
                <a:solidFill>
                  <a:srgbClr val="FFFFFF"/>
                </a:solidFill>
                <a:latin typeface="Roboto"/>
                <a:ea typeface="Roboto"/>
                <a:cs typeface="Roboto"/>
                <a:sym typeface="Roboto"/>
              </a:rPr>
              <a:t>PRODUCT SPECIFICATION</a:t>
            </a:r>
            <a:endParaRPr b="1" sz="3200" u="sng">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3"/>
          <p:cNvSpPr txBox="1"/>
          <p:nvPr>
            <p:ph type="title"/>
          </p:nvPr>
        </p:nvSpPr>
        <p:spPr>
          <a:xfrm>
            <a:off x="983100" y="364450"/>
            <a:ext cx="7723800" cy="72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u="sng">
                <a:solidFill>
                  <a:srgbClr val="FFFFFF"/>
                </a:solidFill>
                <a:latin typeface="Roboto"/>
                <a:ea typeface="Roboto"/>
                <a:cs typeface="Roboto"/>
                <a:sym typeface="Roboto"/>
              </a:rPr>
              <a:t>Raspberry Pi Node Controller Schematic</a:t>
            </a:r>
            <a:endParaRPr sz="3000"/>
          </a:p>
        </p:txBody>
      </p:sp>
      <p:pic>
        <p:nvPicPr>
          <p:cNvPr id="255" name="Google Shape;255;p33"/>
          <p:cNvPicPr preferRelativeResize="0"/>
          <p:nvPr/>
        </p:nvPicPr>
        <p:blipFill>
          <a:blip r:embed="rId3">
            <a:alphaModFix/>
          </a:blip>
          <a:stretch>
            <a:fillRect/>
          </a:stretch>
        </p:blipFill>
        <p:spPr>
          <a:xfrm>
            <a:off x="2286089" y="1234300"/>
            <a:ext cx="4571822" cy="36026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marR="0" rtl="0" algn="ctr">
              <a:lnSpc>
                <a:spcPct val="120000"/>
              </a:lnSpc>
              <a:spcBef>
                <a:spcPts val="0"/>
              </a:spcBef>
              <a:spcAft>
                <a:spcPts val="0"/>
              </a:spcAft>
              <a:buNone/>
            </a:pPr>
            <a:r>
              <a:rPr b="1" lang="en" sz="3600" u="sng">
                <a:solidFill>
                  <a:srgbClr val="FFFFFF"/>
                </a:solidFill>
                <a:latin typeface="Roboto"/>
                <a:ea typeface="Roboto"/>
                <a:cs typeface="Roboto"/>
                <a:sym typeface="Roboto"/>
              </a:rPr>
              <a:t>XD16 Valve Handler Schematic</a:t>
            </a:r>
            <a:endParaRPr b="1" sz="3600" u="sng">
              <a:solidFill>
                <a:srgbClr val="FFFFFF"/>
              </a:solidFill>
              <a:latin typeface="Roboto"/>
              <a:ea typeface="Roboto"/>
              <a:cs typeface="Roboto"/>
              <a:sym typeface="Roboto"/>
            </a:endParaRPr>
          </a:p>
        </p:txBody>
      </p:sp>
      <p:sp>
        <p:nvSpPr>
          <p:cNvPr id="261" name="Google Shape;261;p3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2" name="Google Shape;262;p34"/>
          <p:cNvPicPr preferRelativeResize="0"/>
          <p:nvPr/>
        </p:nvPicPr>
        <p:blipFill rotWithShape="1">
          <a:blip r:embed="rId3">
            <a:alphaModFix/>
          </a:blip>
          <a:srcRect b="19" l="0" r="0" t="19"/>
          <a:stretch/>
        </p:blipFill>
        <p:spPr>
          <a:xfrm>
            <a:off x="4671750" y="1260063"/>
            <a:ext cx="4203126" cy="3526187"/>
          </a:xfrm>
          <a:prstGeom prst="rect">
            <a:avLst/>
          </a:prstGeom>
          <a:noFill/>
          <a:ln>
            <a:noFill/>
          </a:ln>
        </p:spPr>
      </p:pic>
      <p:pic>
        <p:nvPicPr>
          <p:cNvPr id="263" name="Google Shape;263;p34"/>
          <p:cNvPicPr preferRelativeResize="0"/>
          <p:nvPr/>
        </p:nvPicPr>
        <p:blipFill rotWithShape="1">
          <a:blip r:embed="rId4">
            <a:alphaModFix/>
          </a:blip>
          <a:srcRect b="19" l="0" r="0" t="19"/>
          <a:stretch/>
        </p:blipFill>
        <p:spPr>
          <a:xfrm>
            <a:off x="256475" y="1260063"/>
            <a:ext cx="4203126" cy="35261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5"/>
          <p:cNvSpPr txBox="1"/>
          <p:nvPr>
            <p:ph type="title"/>
          </p:nvPr>
        </p:nvSpPr>
        <p:spPr>
          <a:xfrm>
            <a:off x="1105850" y="415175"/>
            <a:ext cx="7038900" cy="9141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3600" u="sng">
                <a:latin typeface="Roboto"/>
                <a:ea typeface="Roboto"/>
                <a:cs typeface="Roboto"/>
                <a:sym typeface="Roboto"/>
              </a:rPr>
              <a:t>Prototype Circuit Board</a:t>
            </a:r>
            <a:endParaRPr/>
          </a:p>
        </p:txBody>
      </p:sp>
      <p:sp>
        <p:nvSpPr>
          <p:cNvPr id="269" name="Google Shape;269;p35"/>
          <p:cNvSpPr txBox="1"/>
          <p:nvPr>
            <p:ph idx="1" type="body"/>
          </p:nvPr>
        </p:nvSpPr>
        <p:spPr>
          <a:xfrm>
            <a:off x="6994700" y="2312000"/>
            <a:ext cx="1928700" cy="119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Prototype created with THT. Final model will be SMT.</a:t>
            </a:r>
            <a:endParaRPr/>
          </a:p>
        </p:txBody>
      </p:sp>
      <p:pic>
        <p:nvPicPr>
          <p:cNvPr id="270" name="Google Shape;270;p35"/>
          <p:cNvPicPr preferRelativeResize="0"/>
          <p:nvPr/>
        </p:nvPicPr>
        <p:blipFill rotWithShape="1">
          <a:blip r:embed="rId3">
            <a:alphaModFix/>
          </a:blip>
          <a:srcRect b="6124" l="12273" r="22023" t="9983"/>
          <a:stretch/>
        </p:blipFill>
        <p:spPr>
          <a:xfrm>
            <a:off x="2427350" y="1152213"/>
            <a:ext cx="4395902" cy="374187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3600" u="sng">
                <a:latin typeface="Roboto"/>
                <a:ea typeface="Roboto"/>
                <a:cs typeface="Roboto"/>
                <a:sym typeface="Roboto"/>
              </a:rPr>
              <a:t>Development Time Line</a:t>
            </a:r>
            <a:endParaRPr b="1" sz="3200" u="sng">
              <a:latin typeface="Roboto"/>
              <a:ea typeface="Roboto"/>
              <a:cs typeface="Roboto"/>
              <a:sym typeface="Roboto"/>
            </a:endParaRPr>
          </a:p>
          <a:p>
            <a:pPr indent="0" lvl="0" marL="0" rtl="0" algn="l">
              <a:spcBef>
                <a:spcPts val="0"/>
              </a:spcBef>
              <a:spcAft>
                <a:spcPts val="0"/>
              </a:spcAft>
              <a:buNone/>
            </a:pPr>
            <a:r>
              <a:t/>
            </a:r>
            <a:endParaRPr/>
          </a:p>
        </p:txBody>
      </p:sp>
      <p:pic>
        <p:nvPicPr>
          <p:cNvPr id="276" name="Google Shape;276;p36"/>
          <p:cNvPicPr preferRelativeResize="0"/>
          <p:nvPr/>
        </p:nvPicPr>
        <p:blipFill>
          <a:blip r:embed="rId3">
            <a:alphaModFix/>
          </a:blip>
          <a:stretch>
            <a:fillRect/>
          </a:stretch>
        </p:blipFill>
        <p:spPr>
          <a:xfrm>
            <a:off x="946675" y="1503125"/>
            <a:ext cx="7740534" cy="3530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7"/>
          <p:cNvSpPr txBox="1"/>
          <p:nvPr>
            <p:ph type="title"/>
          </p:nvPr>
        </p:nvSpPr>
        <p:spPr>
          <a:xfrm>
            <a:off x="1354500" y="17330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4800">
                <a:latin typeface="Roboto"/>
                <a:ea typeface="Roboto"/>
                <a:cs typeface="Roboto"/>
                <a:sym typeface="Roboto"/>
              </a:rPr>
              <a:t>Conclusion</a:t>
            </a:r>
            <a:endParaRPr sz="4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3600" u="sng">
                <a:solidFill>
                  <a:srgbClr val="FFFFFF"/>
                </a:solidFill>
                <a:latin typeface="Roboto"/>
                <a:ea typeface="Roboto"/>
                <a:cs typeface="Roboto"/>
                <a:sym typeface="Roboto"/>
              </a:rPr>
              <a:t>System Summary</a:t>
            </a:r>
            <a:endParaRPr b="1" sz="3200" u="sng">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87" name="Google Shape;287;p38"/>
          <p:cNvSpPr txBox="1"/>
          <p:nvPr>
            <p:ph idx="1" type="body"/>
          </p:nvPr>
        </p:nvSpPr>
        <p:spPr>
          <a:xfrm>
            <a:off x="1178125" y="1100225"/>
            <a:ext cx="7514100" cy="3378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400">
              <a:solidFill>
                <a:srgbClr val="FFFFFF"/>
              </a:solidFill>
              <a:latin typeface="Arial"/>
              <a:ea typeface="Arial"/>
              <a:cs typeface="Arial"/>
              <a:sym typeface="Arial"/>
            </a:endParaRPr>
          </a:p>
          <a:p>
            <a:pPr indent="0" lvl="0" marL="0" rtl="0" algn="l">
              <a:spcBef>
                <a:spcPts val="1600"/>
              </a:spcBef>
              <a:spcAft>
                <a:spcPts val="1600"/>
              </a:spcAft>
              <a:buNone/>
            </a:pPr>
            <a:r>
              <a:t/>
            </a:r>
            <a:endParaRPr/>
          </a:p>
        </p:txBody>
      </p:sp>
      <p:pic>
        <p:nvPicPr>
          <p:cNvPr id="288" name="Google Shape;288;p38"/>
          <p:cNvPicPr preferRelativeResize="0"/>
          <p:nvPr/>
        </p:nvPicPr>
        <p:blipFill>
          <a:blip r:embed="rId3">
            <a:alphaModFix/>
          </a:blip>
          <a:stretch>
            <a:fillRect/>
          </a:stretch>
        </p:blipFill>
        <p:spPr>
          <a:xfrm>
            <a:off x="1637400" y="1307850"/>
            <a:ext cx="5869195" cy="348934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3200" u="sng">
                <a:solidFill>
                  <a:srgbClr val="FFFFFF"/>
                </a:solidFill>
                <a:latin typeface="Roboto"/>
                <a:ea typeface="Roboto"/>
                <a:cs typeface="Roboto"/>
                <a:sym typeface="Roboto"/>
              </a:rPr>
              <a:t>Future Considerations:</a:t>
            </a:r>
            <a:endParaRPr b="1" sz="3200" u="sng">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94" name="Google Shape;294;p3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Roboto"/>
              <a:buChar char="●"/>
            </a:pPr>
            <a:r>
              <a:rPr lang="en" sz="2400">
                <a:solidFill>
                  <a:srgbClr val="FFFFFF"/>
                </a:solidFill>
                <a:latin typeface="Roboto"/>
                <a:ea typeface="Roboto"/>
                <a:cs typeface="Roboto"/>
                <a:sym typeface="Roboto"/>
              </a:rPr>
              <a:t>Webpage Scheduler</a:t>
            </a:r>
            <a:endParaRPr sz="24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lang="en" sz="2400">
                <a:solidFill>
                  <a:srgbClr val="FFFFFF"/>
                </a:solidFill>
                <a:latin typeface="Roboto"/>
                <a:ea typeface="Roboto"/>
                <a:cs typeface="Roboto"/>
                <a:sym typeface="Roboto"/>
              </a:rPr>
              <a:t>Error detection/Debugging GUI</a:t>
            </a:r>
            <a:endParaRPr sz="24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lang="en" sz="2400">
                <a:solidFill>
                  <a:srgbClr val="FFFFFF"/>
                </a:solidFill>
                <a:latin typeface="Roboto"/>
                <a:ea typeface="Roboto"/>
                <a:cs typeface="Roboto"/>
                <a:sym typeface="Roboto"/>
              </a:rPr>
              <a:t>Custom boards based on consumer needs</a:t>
            </a:r>
            <a:endParaRPr sz="24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lang="en" sz="2400">
                <a:solidFill>
                  <a:srgbClr val="FFFFFF"/>
                </a:solidFill>
                <a:latin typeface="Roboto"/>
                <a:ea typeface="Roboto"/>
                <a:cs typeface="Roboto"/>
                <a:sym typeface="Roboto"/>
              </a:rPr>
              <a:t>Large Scale Testing</a:t>
            </a:r>
            <a:endParaRPr sz="24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lang="en" sz="2400">
                <a:solidFill>
                  <a:srgbClr val="FFFFFF"/>
                </a:solidFill>
                <a:latin typeface="Roboto"/>
                <a:ea typeface="Roboto"/>
                <a:cs typeface="Roboto"/>
                <a:sym typeface="Roboto"/>
              </a:rPr>
              <a:t>Code optimization</a:t>
            </a:r>
            <a:endParaRPr sz="24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lang="en" sz="2400">
                <a:solidFill>
                  <a:srgbClr val="FFFFFF"/>
                </a:solidFill>
                <a:latin typeface="Roboto"/>
                <a:ea typeface="Roboto"/>
                <a:cs typeface="Roboto"/>
                <a:sym typeface="Roboto"/>
              </a:rPr>
              <a:t>System flexibility depending on the role</a:t>
            </a:r>
            <a:endParaRPr sz="2400">
              <a:solidFill>
                <a:srgbClr val="FFFFFF"/>
              </a:solidFill>
              <a:latin typeface="Roboto"/>
              <a:ea typeface="Roboto"/>
              <a:cs typeface="Roboto"/>
              <a:sym typeface="Roboto"/>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p40"/>
          <p:cNvPicPr preferRelativeResize="0"/>
          <p:nvPr/>
        </p:nvPicPr>
        <p:blipFill>
          <a:blip r:embed="rId3">
            <a:alphaModFix/>
          </a:blip>
          <a:stretch>
            <a:fillRect/>
          </a:stretch>
        </p:blipFill>
        <p:spPr>
          <a:xfrm>
            <a:off x="1461990" y="631575"/>
            <a:ext cx="6220027" cy="4146675"/>
          </a:xfrm>
          <a:prstGeom prst="rect">
            <a:avLst/>
          </a:prstGeom>
          <a:noFill/>
          <a:ln>
            <a:noFill/>
          </a:ln>
        </p:spPr>
      </p:pic>
      <p:sp>
        <p:nvSpPr>
          <p:cNvPr id="300" name="Google Shape;300;p40"/>
          <p:cNvSpPr txBox="1"/>
          <p:nvPr>
            <p:ph type="title"/>
          </p:nvPr>
        </p:nvSpPr>
        <p:spPr>
          <a:xfrm>
            <a:off x="1462000" y="631575"/>
            <a:ext cx="7038900" cy="102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4800">
                <a:latin typeface="Roboto"/>
                <a:ea typeface="Roboto"/>
                <a:cs typeface="Roboto"/>
                <a:sym typeface="Roboto"/>
              </a:rPr>
              <a:t>Questions?</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4800">
                <a:latin typeface="Roboto"/>
                <a:ea typeface="Roboto"/>
                <a:cs typeface="Roboto"/>
                <a:sym typeface="Roboto"/>
              </a:rPr>
              <a:t>Introduction</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marR="0" rtl="0" algn="ctr">
              <a:lnSpc>
                <a:spcPct val="120000"/>
              </a:lnSpc>
              <a:spcBef>
                <a:spcPts val="0"/>
              </a:spcBef>
              <a:spcAft>
                <a:spcPts val="0"/>
              </a:spcAft>
              <a:buNone/>
            </a:pPr>
            <a:r>
              <a:rPr b="1" lang="en" sz="3200" u="sng">
                <a:solidFill>
                  <a:srgbClr val="FFFFFF"/>
                </a:solidFill>
                <a:latin typeface="Roboto"/>
                <a:ea typeface="Roboto"/>
                <a:cs typeface="Roboto"/>
                <a:sym typeface="Roboto"/>
              </a:rPr>
              <a:t>Irrigation System Applications</a:t>
            </a:r>
            <a:endParaRPr b="1" sz="3200" u="sng">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52" name="Google Shape;152;p16"/>
          <p:cNvSpPr txBox="1"/>
          <p:nvPr>
            <p:ph idx="1" type="body"/>
          </p:nvPr>
        </p:nvSpPr>
        <p:spPr>
          <a:xfrm>
            <a:off x="1297500" y="1599950"/>
            <a:ext cx="7038900" cy="29316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Golf Courses</a:t>
            </a:r>
            <a:endParaRPr sz="1800">
              <a:solidFill>
                <a:srgbClr val="FFFFFF"/>
              </a:solidFill>
              <a:latin typeface="Arial"/>
              <a:ea typeface="Arial"/>
              <a:cs typeface="Arial"/>
              <a:sym typeface="Arial"/>
            </a:endParaRPr>
          </a:p>
          <a:p>
            <a:pPr indent="-317500" lvl="0" marL="457200" rtl="0" algn="l">
              <a:lnSpc>
                <a:spcPct val="150000"/>
              </a:lnSpc>
              <a:spcBef>
                <a:spcPts val="0"/>
              </a:spcBef>
              <a:spcAft>
                <a:spcPts val="0"/>
              </a:spcAft>
              <a:buClr>
                <a:srgbClr val="FFFFFF"/>
              </a:buClr>
              <a:buSzPts val="1400"/>
              <a:buFont typeface="Arial"/>
              <a:buChar char="●"/>
            </a:pPr>
            <a:r>
              <a:rPr lang="en" sz="1800">
                <a:solidFill>
                  <a:srgbClr val="FFFFFF"/>
                </a:solidFill>
                <a:latin typeface="Arial"/>
                <a:ea typeface="Arial"/>
                <a:cs typeface="Arial"/>
                <a:sym typeface="Arial"/>
              </a:rPr>
              <a:t>Universities</a:t>
            </a:r>
            <a:endParaRPr sz="1800">
              <a:solidFill>
                <a:srgbClr val="FFFFFF"/>
              </a:solidFill>
              <a:latin typeface="Arial"/>
              <a:ea typeface="Arial"/>
              <a:cs typeface="Arial"/>
              <a:sym typeface="Arial"/>
            </a:endParaRPr>
          </a:p>
          <a:p>
            <a:pPr indent="-317500" lvl="0" marL="457200" rtl="0" algn="l">
              <a:lnSpc>
                <a:spcPct val="150000"/>
              </a:lnSpc>
              <a:spcBef>
                <a:spcPts val="0"/>
              </a:spcBef>
              <a:spcAft>
                <a:spcPts val="0"/>
              </a:spcAft>
              <a:buClr>
                <a:srgbClr val="FFFFFF"/>
              </a:buClr>
              <a:buSzPts val="1400"/>
              <a:buFont typeface="Arial"/>
              <a:buChar char="●"/>
            </a:pPr>
            <a:r>
              <a:rPr lang="en" sz="1800">
                <a:solidFill>
                  <a:srgbClr val="FFFFFF"/>
                </a:solidFill>
                <a:latin typeface="Arial"/>
                <a:ea typeface="Arial"/>
                <a:cs typeface="Arial"/>
                <a:sym typeface="Arial"/>
              </a:rPr>
              <a:t>Municipalities</a:t>
            </a:r>
            <a:endParaRPr sz="1800">
              <a:solidFill>
                <a:srgbClr val="FFFFFF"/>
              </a:solidFill>
              <a:latin typeface="Arial"/>
              <a:ea typeface="Arial"/>
              <a:cs typeface="Arial"/>
              <a:sym typeface="Arial"/>
            </a:endParaRPr>
          </a:p>
          <a:p>
            <a:pPr indent="-317500" lvl="0" marL="457200" rtl="0" algn="l">
              <a:lnSpc>
                <a:spcPct val="150000"/>
              </a:lnSpc>
              <a:spcBef>
                <a:spcPts val="0"/>
              </a:spcBef>
              <a:spcAft>
                <a:spcPts val="0"/>
              </a:spcAft>
              <a:buClr>
                <a:srgbClr val="FFFFFF"/>
              </a:buClr>
              <a:buSzPts val="1400"/>
              <a:buFont typeface="Arial"/>
              <a:buChar char="●"/>
            </a:pPr>
            <a:r>
              <a:rPr lang="en" sz="1800">
                <a:solidFill>
                  <a:srgbClr val="FFFFFF"/>
                </a:solidFill>
                <a:latin typeface="Arial"/>
                <a:ea typeface="Arial"/>
                <a:cs typeface="Arial"/>
                <a:sym typeface="Arial"/>
              </a:rPr>
              <a:t>Soccer / Football Fields</a:t>
            </a:r>
            <a:endParaRPr sz="1800">
              <a:solidFill>
                <a:srgbClr val="FFFFFF"/>
              </a:solidFill>
              <a:latin typeface="Arial"/>
              <a:ea typeface="Arial"/>
              <a:cs typeface="Arial"/>
              <a:sym typeface="Arial"/>
            </a:endParaRPr>
          </a:p>
          <a:p>
            <a:pPr indent="-317500" lvl="0" marL="457200" rtl="0" algn="l">
              <a:lnSpc>
                <a:spcPct val="150000"/>
              </a:lnSpc>
              <a:spcBef>
                <a:spcPts val="0"/>
              </a:spcBef>
              <a:spcAft>
                <a:spcPts val="0"/>
              </a:spcAft>
              <a:buClr>
                <a:srgbClr val="FFFFFF"/>
              </a:buClr>
              <a:buSzPts val="1400"/>
              <a:buFont typeface="Arial"/>
              <a:buChar char="●"/>
            </a:pPr>
            <a:r>
              <a:rPr lang="en" sz="1800">
                <a:solidFill>
                  <a:srgbClr val="FFFFFF"/>
                </a:solidFill>
                <a:latin typeface="Arial"/>
                <a:ea typeface="Arial"/>
                <a:cs typeface="Arial"/>
                <a:sym typeface="Arial"/>
              </a:rPr>
              <a:t>Theme Parks</a:t>
            </a:r>
            <a:endParaRPr sz="1800">
              <a:solidFill>
                <a:srgbClr val="FFFFFF"/>
              </a:solidFill>
              <a:latin typeface="Arial"/>
              <a:ea typeface="Arial"/>
              <a:cs typeface="Arial"/>
              <a:sym typeface="Arial"/>
            </a:endParaRPr>
          </a:p>
          <a:p>
            <a:pPr indent="-317500" lvl="0" marL="457200" rtl="0" algn="l">
              <a:lnSpc>
                <a:spcPct val="150000"/>
              </a:lnSpc>
              <a:spcBef>
                <a:spcPts val="0"/>
              </a:spcBef>
              <a:spcAft>
                <a:spcPts val="0"/>
              </a:spcAft>
              <a:buClr>
                <a:srgbClr val="FFFFFF"/>
              </a:buClr>
              <a:buSzPts val="1400"/>
              <a:buFont typeface="Arial"/>
              <a:buChar char="●"/>
            </a:pPr>
            <a:r>
              <a:rPr lang="en" sz="1800">
                <a:solidFill>
                  <a:srgbClr val="FFFFFF"/>
                </a:solidFill>
                <a:latin typeface="Arial"/>
                <a:ea typeface="Arial"/>
                <a:cs typeface="Arial"/>
                <a:sym typeface="Arial"/>
              </a:rPr>
              <a:t>Farming / Hydroponics</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3200" u="sng">
                <a:solidFill>
                  <a:srgbClr val="FFFFFF"/>
                </a:solidFill>
                <a:latin typeface="Roboto"/>
                <a:ea typeface="Roboto"/>
                <a:cs typeface="Roboto"/>
                <a:sym typeface="Roboto"/>
              </a:rPr>
              <a:t>Commercial Model</a:t>
            </a:r>
            <a:endParaRPr b="1" sz="3200" u="sng">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pic>
        <p:nvPicPr>
          <p:cNvPr id="158" name="Google Shape;158;p17"/>
          <p:cNvPicPr preferRelativeResize="0"/>
          <p:nvPr/>
        </p:nvPicPr>
        <p:blipFill>
          <a:blip r:embed="rId3">
            <a:alphaModFix/>
          </a:blip>
          <a:stretch>
            <a:fillRect/>
          </a:stretch>
        </p:blipFill>
        <p:spPr>
          <a:xfrm>
            <a:off x="453626" y="1522150"/>
            <a:ext cx="3534824" cy="2794825"/>
          </a:xfrm>
          <a:prstGeom prst="rect">
            <a:avLst/>
          </a:prstGeom>
          <a:noFill/>
          <a:ln>
            <a:noFill/>
          </a:ln>
        </p:spPr>
      </p:pic>
      <p:sp>
        <p:nvSpPr>
          <p:cNvPr id="159" name="Google Shape;159;p17"/>
          <p:cNvSpPr txBox="1"/>
          <p:nvPr/>
        </p:nvSpPr>
        <p:spPr>
          <a:xfrm>
            <a:off x="4288500" y="1522150"/>
            <a:ext cx="4047900" cy="2794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Font typeface="Arial"/>
              <a:buChar char="●"/>
            </a:pPr>
            <a:r>
              <a:rPr lang="en" sz="1800">
                <a:solidFill>
                  <a:srgbClr val="FFFFFF"/>
                </a:solidFill>
              </a:rPr>
              <a:t>Hardware technology is outdated</a:t>
            </a:r>
            <a:endParaRPr sz="1800">
              <a:solidFill>
                <a:srgbClr val="FFFFFF"/>
              </a:solidFill>
            </a:endParaRPr>
          </a:p>
          <a:p>
            <a:pPr indent="-342900" lvl="0" marL="457200" rtl="0" algn="l">
              <a:lnSpc>
                <a:spcPct val="150000"/>
              </a:lnSpc>
              <a:spcBef>
                <a:spcPts val="0"/>
              </a:spcBef>
              <a:spcAft>
                <a:spcPts val="0"/>
              </a:spcAft>
              <a:buClr>
                <a:srgbClr val="FFFFFF"/>
              </a:buClr>
              <a:buSzPts val="1800"/>
              <a:buFont typeface="Arial"/>
              <a:buChar char="●"/>
            </a:pPr>
            <a:r>
              <a:rPr lang="en" sz="1800">
                <a:solidFill>
                  <a:srgbClr val="FFFFFF"/>
                </a:solidFill>
              </a:rPr>
              <a:t>Software is unreliable</a:t>
            </a:r>
            <a:endParaRPr sz="1800">
              <a:solidFill>
                <a:srgbClr val="FFFFFF"/>
              </a:solidFill>
            </a:endParaRPr>
          </a:p>
          <a:p>
            <a:pPr indent="-342900" lvl="0" marL="457200" rtl="0" algn="l">
              <a:lnSpc>
                <a:spcPct val="150000"/>
              </a:lnSpc>
              <a:spcBef>
                <a:spcPts val="0"/>
              </a:spcBef>
              <a:spcAft>
                <a:spcPts val="0"/>
              </a:spcAft>
              <a:buClr>
                <a:srgbClr val="FFFFFF"/>
              </a:buClr>
              <a:buSzPts val="1800"/>
              <a:buFont typeface="Arial"/>
              <a:buChar char="●"/>
            </a:pPr>
            <a:r>
              <a:rPr lang="en" sz="1800">
                <a:solidFill>
                  <a:srgbClr val="FFFFFF"/>
                </a:solidFill>
              </a:rPr>
              <a:t>Latest update is 10 years ago</a:t>
            </a:r>
            <a:endParaRPr sz="1800">
              <a:solidFill>
                <a:srgbClr val="FFFFFF"/>
              </a:solidFill>
            </a:endParaRPr>
          </a:p>
          <a:p>
            <a:pPr indent="-342900" lvl="0" marL="457200" rtl="0" algn="l">
              <a:lnSpc>
                <a:spcPct val="150000"/>
              </a:lnSpc>
              <a:spcBef>
                <a:spcPts val="0"/>
              </a:spcBef>
              <a:spcAft>
                <a:spcPts val="0"/>
              </a:spcAft>
              <a:buClr>
                <a:srgbClr val="FFFFFF"/>
              </a:buClr>
              <a:buSzPts val="1800"/>
              <a:buFont typeface="Arial"/>
              <a:buChar char="●"/>
            </a:pPr>
            <a:r>
              <a:rPr lang="en" sz="1800">
                <a:solidFill>
                  <a:srgbClr val="FFFFFF"/>
                </a:solidFill>
              </a:rPr>
              <a:t>Interfacing with other systems is difficult</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3200" u="sng">
                <a:solidFill>
                  <a:srgbClr val="FFFFFF"/>
                </a:solidFill>
                <a:latin typeface="Roboto"/>
                <a:ea typeface="Roboto"/>
                <a:cs typeface="Roboto"/>
                <a:sym typeface="Roboto"/>
              </a:rPr>
              <a:t>Abstract</a:t>
            </a:r>
            <a:endParaRPr b="1" sz="3200" u="sng">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65" name="Google Shape;165;p18"/>
          <p:cNvSpPr txBox="1"/>
          <p:nvPr>
            <p:ph idx="1" type="body"/>
          </p:nvPr>
        </p:nvSpPr>
        <p:spPr>
          <a:xfrm>
            <a:off x="1269275" y="15816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We want to create a </a:t>
            </a:r>
            <a:r>
              <a:rPr lang="en" sz="1800">
                <a:solidFill>
                  <a:srgbClr val="FFFFFF"/>
                </a:solidFill>
                <a:latin typeface="Roboto"/>
                <a:ea typeface="Roboto"/>
                <a:cs typeface="Roboto"/>
                <a:sym typeface="Roboto"/>
              </a:rPr>
              <a:t>low cost</a:t>
            </a:r>
            <a:r>
              <a:rPr lang="en" sz="1800">
                <a:solidFill>
                  <a:srgbClr val="FFFFFF"/>
                </a:solidFill>
                <a:latin typeface="Roboto"/>
                <a:ea typeface="Roboto"/>
                <a:cs typeface="Roboto"/>
                <a:sym typeface="Roboto"/>
              </a:rPr>
              <a:t> alternative to the</a:t>
            </a:r>
            <a:r>
              <a:rPr lang="en" sz="1800">
                <a:solidFill>
                  <a:srgbClr val="FFFFFF"/>
                </a:solidFill>
                <a:latin typeface="Roboto"/>
                <a:ea typeface="Roboto"/>
                <a:cs typeface="Roboto"/>
                <a:sym typeface="Roboto"/>
              </a:rPr>
              <a:t> </a:t>
            </a:r>
            <a:r>
              <a:rPr lang="en" sz="1800">
                <a:solidFill>
                  <a:srgbClr val="FFFFFF"/>
                </a:solidFill>
                <a:latin typeface="Roboto"/>
                <a:ea typeface="Roboto"/>
                <a:cs typeface="Roboto"/>
                <a:sym typeface="Roboto"/>
              </a:rPr>
              <a:t>current </a:t>
            </a:r>
            <a:r>
              <a:rPr lang="en" sz="1800">
                <a:solidFill>
                  <a:srgbClr val="FFFFFF"/>
                </a:solidFill>
                <a:latin typeface="Roboto"/>
                <a:ea typeface="Roboto"/>
                <a:cs typeface="Roboto"/>
                <a:sym typeface="Roboto"/>
              </a:rPr>
              <a:t>expensive </a:t>
            </a:r>
            <a:r>
              <a:rPr lang="en" sz="1800">
                <a:solidFill>
                  <a:srgbClr val="FFFFFF"/>
                </a:solidFill>
                <a:latin typeface="Roboto"/>
                <a:ea typeface="Roboto"/>
                <a:cs typeface="Roboto"/>
                <a:sym typeface="Roboto"/>
              </a:rPr>
              <a:t>model on the market with a simpler user friendly design. Maximizing ease of troubleshooting and installation for new users. Additionally, our system allows for better water control and conservation.</a:t>
            </a:r>
            <a:endParaRPr sz="1800">
              <a:solidFill>
                <a:srgbClr val="FFFFFF"/>
              </a:solidFill>
              <a:latin typeface="Roboto"/>
              <a:ea typeface="Roboto"/>
              <a:cs typeface="Roboto"/>
              <a:sym typeface="Roboto"/>
            </a:endParaRPr>
          </a:p>
          <a:p>
            <a:pPr indent="0" lvl="0" marL="0" rtl="0" algn="l">
              <a:spcBef>
                <a:spcPts val="1600"/>
              </a:spcBef>
              <a:spcAft>
                <a:spcPts val="1600"/>
              </a:spcAft>
              <a:buNone/>
            </a:pPr>
            <a:r>
              <a:t/>
            </a:r>
            <a:endParaRPr b="1"/>
          </a:p>
        </p:txBody>
      </p:sp>
      <p:pic>
        <p:nvPicPr>
          <p:cNvPr descr="Image result for city walk water fountain" id="166" name="Google Shape;166;p18"/>
          <p:cNvPicPr preferRelativeResize="0"/>
          <p:nvPr/>
        </p:nvPicPr>
        <p:blipFill>
          <a:blip r:embed="rId3">
            <a:alphaModFix/>
          </a:blip>
          <a:stretch>
            <a:fillRect/>
          </a:stretch>
        </p:blipFill>
        <p:spPr>
          <a:xfrm>
            <a:off x="4400250" y="3189100"/>
            <a:ext cx="3084950" cy="17347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200" u="sng">
                <a:solidFill>
                  <a:srgbClr val="FFFFFF"/>
                </a:solidFill>
                <a:latin typeface="Roboto"/>
                <a:ea typeface="Roboto"/>
                <a:cs typeface="Roboto"/>
                <a:sym typeface="Roboto"/>
              </a:rPr>
              <a:t>Project Goals</a:t>
            </a:r>
            <a:endParaRPr/>
          </a:p>
        </p:txBody>
      </p:sp>
      <p:sp>
        <p:nvSpPr>
          <p:cNvPr id="172" name="Google Shape;172;p19"/>
          <p:cNvSpPr txBox="1"/>
          <p:nvPr>
            <p:ph idx="1" type="body"/>
          </p:nvPr>
        </p:nvSpPr>
        <p:spPr>
          <a:xfrm>
            <a:off x="1052550" y="13078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Design a low cost and user friendly irrigation system with readily available parts (Raspberry PI, STM32)</a:t>
            </a:r>
            <a:br>
              <a:rPr lang="en" sz="1800">
                <a:solidFill>
                  <a:srgbClr val="FFFFFF"/>
                </a:solidFill>
                <a:latin typeface="Arial"/>
                <a:ea typeface="Arial"/>
                <a:cs typeface="Arial"/>
                <a:sym typeface="Arial"/>
              </a:rPr>
            </a:br>
            <a:endParaRPr sz="1800">
              <a:solidFill>
                <a:srgbClr val="FFFFFF"/>
              </a:solidFill>
              <a:latin typeface="Arial"/>
              <a:ea typeface="Arial"/>
              <a:cs typeface="Arial"/>
              <a:sym typeface="Arial"/>
            </a:endParaRPr>
          </a:p>
          <a:p>
            <a:pPr indent="-342900" lvl="0" marL="457200" rtl="0" algn="l">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Allow the system to be controlled through a web application from almost any internet enabled device</a:t>
            </a:r>
            <a:br>
              <a:rPr lang="en" sz="1800">
                <a:solidFill>
                  <a:srgbClr val="FFFFFF"/>
                </a:solidFill>
                <a:latin typeface="Arial"/>
                <a:ea typeface="Arial"/>
                <a:cs typeface="Arial"/>
                <a:sym typeface="Arial"/>
              </a:rPr>
            </a:br>
            <a:endParaRPr sz="1800">
              <a:solidFill>
                <a:srgbClr val="FFFFFF"/>
              </a:solidFill>
              <a:latin typeface="Arial"/>
              <a:ea typeface="Arial"/>
              <a:cs typeface="Arial"/>
              <a:sym typeface="Arial"/>
            </a:endParaRPr>
          </a:p>
          <a:p>
            <a:pPr indent="-342900" lvl="0" marL="457200" rtl="0" algn="l">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Make the system fully scalable to support as many sprinkler valves as needed</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200" u="sng">
                <a:solidFill>
                  <a:srgbClr val="FFFFFF"/>
                </a:solidFill>
                <a:latin typeface="Roboto"/>
                <a:ea typeface="Roboto"/>
                <a:cs typeface="Roboto"/>
                <a:sym typeface="Roboto"/>
              </a:rPr>
              <a:t>Project Goals</a:t>
            </a:r>
            <a:r>
              <a:rPr lang="en"/>
              <a:t> </a:t>
            </a:r>
            <a:endParaRPr/>
          </a:p>
        </p:txBody>
      </p:sp>
      <p:sp>
        <p:nvSpPr>
          <p:cNvPr id="178" name="Google Shape;178;p20"/>
          <p:cNvSpPr txBox="1"/>
          <p:nvPr>
            <p:ph idx="1" type="body"/>
          </p:nvPr>
        </p:nvSpPr>
        <p:spPr>
          <a:xfrm>
            <a:off x="1052550" y="13078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Make it simple to identify when a specific sprinkler zone has malfunctioned.</a:t>
            </a:r>
            <a:br>
              <a:rPr lang="en" sz="1800">
                <a:solidFill>
                  <a:srgbClr val="FFFFFF"/>
                </a:solidFill>
                <a:latin typeface="Arial"/>
                <a:ea typeface="Arial"/>
                <a:cs typeface="Arial"/>
                <a:sym typeface="Arial"/>
              </a:rPr>
            </a:br>
            <a:endParaRPr sz="1800">
              <a:solidFill>
                <a:srgbClr val="FFFFFF"/>
              </a:solidFill>
              <a:latin typeface="Arial"/>
              <a:ea typeface="Arial"/>
              <a:cs typeface="Arial"/>
              <a:sym typeface="Arial"/>
            </a:endParaRPr>
          </a:p>
          <a:p>
            <a:pPr indent="-342900" lvl="0" marL="457200" rtl="0" algn="l">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Have the ability to monitor water usage and automatically close a water line in the event of a burst.</a:t>
            </a:r>
            <a:br>
              <a:rPr lang="en" sz="1800">
                <a:solidFill>
                  <a:srgbClr val="FFFFFF"/>
                </a:solidFill>
                <a:latin typeface="Arial"/>
                <a:ea typeface="Arial"/>
                <a:cs typeface="Arial"/>
                <a:sym typeface="Arial"/>
              </a:rPr>
            </a:br>
            <a:endParaRPr sz="1800">
              <a:solidFill>
                <a:srgbClr val="FFFFFF"/>
              </a:solidFill>
              <a:latin typeface="Arial"/>
              <a:ea typeface="Arial"/>
              <a:cs typeface="Arial"/>
              <a:sym typeface="Arial"/>
            </a:endParaRPr>
          </a:p>
          <a:p>
            <a:pPr indent="-342900" lvl="0" marL="457200" rtl="0" algn="l">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Allow the system to be adaptable to applications other than irrigation (Check out our display table!).</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100">
              <a:solidFill>
                <a:srgbClr val="FFFFFF"/>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4800">
                <a:latin typeface="Roboto"/>
                <a:ea typeface="Roboto"/>
                <a:cs typeface="Roboto"/>
                <a:sym typeface="Roboto"/>
              </a:rPr>
              <a:t>Components</a:t>
            </a:r>
            <a:endParaRPr sz="4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